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8" r:id="rId4"/>
    <p:sldId id="265" r:id="rId5"/>
    <p:sldId id="266" r:id="rId6"/>
    <p:sldId id="262" r:id="rId7"/>
    <p:sldId id="263" r:id="rId8"/>
  </p:sldIdLst>
  <p:sldSz cx="14630400" cy="8229600"/>
  <p:notesSz cx="8229600" cy="14630400"/>
  <p:embeddedFontLst>
    <p:embeddedFont>
      <p:font typeface="Goudy Type" panose="00000500000000000000" pitchFamily="2" charset="0"/>
      <p:regular r:id="rId10"/>
      <p:bold r:id="rId11"/>
      <p:italic r:id="rId12"/>
      <p:boldItalic r:id="rId13"/>
    </p:embeddedFont>
    <p:embeddedFont>
      <p:font typeface="Inter"/>
      <p:regular r:id="rId14"/>
    </p:embeddedFont>
    <p:embeddedFont>
      <p:font typeface="Petrona"/>
      <p:regular r:id="rId15"/>
    </p:embeddedFont>
    <p:embeddedFont>
      <p:font typeface="Source Sans Pro" panose="020B0503030403020204" pitchFamily="34" charset="0"/>
      <p:regular r:id="rId16"/>
      <p:bold r:id="rId1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0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maps/place/data=!4m2!3m1!1s0x47e67a2c91b3e6f1:0x8df983908ec80148?sa=X&amp;ved=1t:8290&amp;ictx=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41609"/>
            <a:ext cx="7415927" cy="3513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200"/>
              </a:lnSpc>
              <a:buNone/>
            </a:pPr>
            <a:r>
              <a:rPr lang="en-US" sz="7350" b="1" kern="0" spc="-148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L'Espace Numérique de Meudon</a:t>
            </a:r>
            <a:endParaRPr lang="en-US" sz="7350" dirty="0"/>
          </a:p>
        </p:txBody>
      </p:sp>
      <p:sp>
        <p:nvSpPr>
          <p:cNvPr id="4" name="Text 1"/>
          <p:cNvSpPr/>
          <p:nvPr/>
        </p:nvSpPr>
        <p:spPr>
          <a:xfrm>
            <a:off x="6350437" y="532518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Initiative de la Mairie de Meudon pour l'inclusion numérique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9978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d'équipements et infrastructures numériques pour la communauté</a:t>
            </a:r>
            <a:endParaRPr lang="en-US" sz="1900" dirty="0"/>
          </a:p>
        </p:txBody>
      </p:sp>
      <p:sp>
        <p:nvSpPr>
          <p:cNvPr id="6" name="Parchemin : horizontal 5">
            <a:extLst>
              <a:ext uri="{FF2B5EF4-FFF2-40B4-BE49-F238E27FC236}">
                <a16:creationId xmlns:a16="http://schemas.microsoft.com/office/drawing/2014/main" id="{529E9078-A36E-8892-5510-CE28293A560E}"/>
              </a:ext>
            </a:extLst>
          </p:cNvPr>
          <p:cNvSpPr/>
          <p:nvPr/>
        </p:nvSpPr>
        <p:spPr>
          <a:xfrm>
            <a:off x="12882880" y="7701280"/>
            <a:ext cx="1625600" cy="52832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oudy Type" panose="020F0502020204030204" pitchFamily="2" charset="0"/>
              </a:rPr>
              <a:t>© 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Goudy Type" panose="020F0502020204030204" pitchFamily="2" charset="0"/>
              </a:rPr>
              <a:t>ABD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3">
            <a:extLst>
              <a:ext uri="{FF2B5EF4-FFF2-40B4-BE49-F238E27FC236}">
                <a16:creationId xmlns:a16="http://schemas.microsoft.com/office/drawing/2014/main" id="{11817BE2-A862-56C7-20DF-552267E19ADB}"/>
              </a:ext>
            </a:extLst>
          </p:cNvPr>
          <p:cNvSpPr/>
          <p:nvPr/>
        </p:nvSpPr>
        <p:spPr>
          <a:xfrm>
            <a:off x="6440983" y="4800390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20" y="658217"/>
            <a:ext cx="6586657" cy="808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fr-FR" sz="5050" b="1" kern="0" spc="-102" dirty="0">
                <a:solidFill>
                  <a:srgbClr val="F95F88"/>
                </a:solidFill>
                <a:latin typeface="Petrona" pitchFamily="34" charset="0"/>
              </a:rPr>
              <a:t>Identification</a:t>
            </a:r>
            <a:endParaRPr lang="en-US" sz="5050" b="1" kern="0" spc="-102" dirty="0">
              <a:solidFill>
                <a:srgbClr val="F95F88"/>
              </a:solidFill>
              <a:latin typeface="Petrona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46783" y="1808917"/>
            <a:ext cx="30480" cy="5772507"/>
          </a:xfrm>
          <a:prstGeom prst="roundRect">
            <a:avLst>
              <a:gd name="adj" fmla="val 32400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896040" y="2322552"/>
            <a:ext cx="822960" cy="30480"/>
          </a:xfrm>
          <a:prstGeom prst="roundRect">
            <a:avLst>
              <a:gd name="adj" fmla="val 32400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397526" y="2073354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582787" y="2143839"/>
            <a:ext cx="158353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8" name="Text 5"/>
          <p:cNvSpPr/>
          <p:nvPr/>
        </p:nvSpPr>
        <p:spPr>
          <a:xfrm>
            <a:off x="7955161" y="2043946"/>
            <a:ext cx="323302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Nom : </a:t>
            </a:r>
            <a:endParaRPr lang="en-US" sz="2500" b="1" kern="0" spc="-51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73151" y="2566848"/>
            <a:ext cx="5852279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2800" dirty="0"/>
              <a:t>Espace Numérique de Meudon</a:t>
            </a:r>
          </a:p>
        </p:txBody>
      </p:sp>
      <p:sp>
        <p:nvSpPr>
          <p:cNvPr id="10" name="Shape 7"/>
          <p:cNvSpPr/>
          <p:nvPr/>
        </p:nvSpPr>
        <p:spPr>
          <a:xfrm>
            <a:off x="6779092" y="3633460"/>
            <a:ext cx="822960" cy="30480"/>
          </a:xfrm>
          <a:prstGeom prst="roundRect">
            <a:avLst>
              <a:gd name="adj" fmla="val 32400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6458485" y="3334345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6571119" y="3454688"/>
            <a:ext cx="212288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3" name="Text 10"/>
          <p:cNvSpPr/>
          <p:nvPr/>
        </p:nvSpPr>
        <p:spPr>
          <a:xfrm>
            <a:off x="7955161" y="3469678"/>
            <a:ext cx="323302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Forme</a:t>
            </a:r>
            <a:r>
              <a:rPr lang="fr-FR" sz="4400" dirty="0"/>
              <a:t> </a:t>
            </a: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Juridique : </a:t>
            </a:r>
            <a:endParaRPr lang="en-US" sz="2500" b="1" kern="0" spc="-51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73150" y="4050686"/>
            <a:ext cx="5852279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2400" dirty="0"/>
              <a:t>Collectivité local dépendant de la mairie</a:t>
            </a:r>
          </a:p>
        </p:txBody>
      </p:sp>
      <p:sp>
        <p:nvSpPr>
          <p:cNvPr id="15" name="Shape 12"/>
          <p:cNvSpPr/>
          <p:nvPr/>
        </p:nvSpPr>
        <p:spPr>
          <a:xfrm>
            <a:off x="6752927" y="6691614"/>
            <a:ext cx="822960" cy="30480"/>
          </a:xfrm>
          <a:prstGeom prst="roundRect">
            <a:avLst>
              <a:gd name="adj" fmla="val 32400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6397526" y="6361528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r>
              <a:rPr lang="fr-FR" sz="3600" dirty="0"/>
              <a:t>4</a:t>
            </a:r>
            <a:endParaRPr lang="fr-FR" dirty="0"/>
          </a:p>
        </p:txBody>
      </p:sp>
      <p:sp>
        <p:nvSpPr>
          <p:cNvPr id="17" name="Text 14"/>
          <p:cNvSpPr/>
          <p:nvPr/>
        </p:nvSpPr>
        <p:spPr>
          <a:xfrm>
            <a:off x="6565612" y="4920733"/>
            <a:ext cx="211812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7955161" y="4922760"/>
            <a:ext cx="323302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Équipe : </a:t>
            </a:r>
            <a:endParaRPr lang="en-US" sz="2500" b="1" kern="0" spc="-51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073150" y="5453590"/>
            <a:ext cx="6557249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950"/>
              </a:lnSpc>
              <a:buNone/>
            </a:pPr>
            <a:r>
              <a:rPr lang="fr-FR" sz="2400" dirty="0"/>
              <a:t>7 membres (collaboration de 3 établissements)</a:t>
            </a:r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  <a:p>
            <a:pPr marL="0" indent="0" algn="l">
              <a:lnSpc>
                <a:spcPts val="2950"/>
              </a:lnSpc>
              <a:buNone/>
            </a:pPr>
            <a:endParaRPr lang="fr-FR" sz="2800" dirty="0"/>
          </a:p>
        </p:txBody>
      </p:sp>
      <p:sp>
        <p:nvSpPr>
          <p:cNvPr id="21" name="Shape 12">
            <a:extLst>
              <a:ext uri="{FF2B5EF4-FFF2-40B4-BE49-F238E27FC236}">
                <a16:creationId xmlns:a16="http://schemas.microsoft.com/office/drawing/2014/main" id="{AEBC144A-DD22-F446-F54C-F4C16F9C4863}"/>
              </a:ext>
            </a:extLst>
          </p:cNvPr>
          <p:cNvSpPr/>
          <p:nvPr/>
        </p:nvSpPr>
        <p:spPr>
          <a:xfrm>
            <a:off x="6870380" y="5159981"/>
            <a:ext cx="822960" cy="30480"/>
          </a:xfrm>
          <a:prstGeom prst="roundRect">
            <a:avLst>
              <a:gd name="adj" fmla="val 324000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831629AD-729D-E766-DD04-03AF63A2464F}"/>
              </a:ext>
            </a:extLst>
          </p:cNvPr>
          <p:cNvSpPr/>
          <p:nvPr/>
        </p:nvSpPr>
        <p:spPr>
          <a:xfrm>
            <a:off x="7648277" y="6414204"/>
            <a:ext cx="323302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Secteur : </a:t>
            </a:r>
            <a:endParaRPr lang="en-US" sz="2500" b="1" kern="0" spc="-51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F9309BEC-C867-D873-2C61-308D6B0E0C2A}"/>
              </a:ext>
            </a:extLst>
          </p:cNvPr>
          <p:cNvSpPr/>
          <p:nvPr/>
        </p:nvSpPr>
        <p:spPr>
          <a:xfrm>
            <a:off x="8107560" y="6801346"/>
            <a:ext cx="6799639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Médiation numérique, gestion d'équipements scolaires</a:t>
            </a:r>
            <a:endParaRPr lang="en-US" sz="1200" dirty="0"/>
          </a:p>
        </p:txBody>
      </p:sp>
      <p:sp>
        <p:nvSpPr>
          <p:cNvPr id="24" name="Parchemin : horizontal 23">
            <a:extLst>
              <a:ext uri="{FF2B5EF4-FFF2-40B4-BE49-F238E27FC236}">
                <a16:creationId xmlns:a16="http://schemas.microsoft.com/office/drawing/2014/main" id="{4C17F2BD-86A6-3B16-4E85-716DC1577D23}"/>
              </a:ext>
            </a:extLst>
          </p:cNvPr>
          <p:cNvSpPr/>
          <p:nvPr/>
        </p:nvSpPr>
        <p:spPr>
          <a:xfrm>
            <a:off x="12896016" y="7691120"/>
            <a:ext cx="1622623" cy="406472"/>
          </a:xfrm>
          <a:prstGeom prst="horizontalScroll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oudy Type" panose="020F0502020204030204" pitchFamily="2" charset="0"/>
              </a:rPr>
              <a:t>© 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Goudy Type" panose="020F0502020204030204" pitchFamily="2" charset="0"/>
              </a:rPr>
              <a:t>ABD</a:t>
            </a: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BBE900C9-C24E-6A73-7F51-353047E2F5A3}"/>
              </a:ext>
            </a:extLst>
          </p:cNvPr>
          <p:cNvSpPr/>
          <p:nvPr/>
        </p:nvSpPr>
        <p:spPr>
          <a:xfrm>
            <a:off x="6491049" y="7693613"/>
            <a:ext cx="323302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</a:rPr>
              <a:t>Lieu : </a:t>
            </a:r>
            <a:r>
              <a:rPr lang="fr-FR" sz="2500" b="1" kern="0" spc="-51" dirty="0">
                <a:solidFill>
                  <a:srgbClr val="272525"/>
                </a:solidFill>
                <a:latin typeface="Petron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Rue de la Pépinière, 92360 Meudon</a:t>
            </a:r>
            <a:endParaRPr lang="en-US" sz="2500" b="1" kern="0" spc="-51" dirty="0">
              <a:solidFill>
                <a:srgbClr val="272525"/>
              </a:solidFill>
              <a:latin typeface="Petro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4022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C48710C7-CD3E-E18F-3D8A-585637043168}"/>
              </a:ext>
            </a:extLst>
          </p:cNvPr>
          <p:cNvGrpSpPr/>
          <p:nvPr/>
        </p:nvGrpSpPr>
        <p:grpSpPr>
          <a:xfrm>
            <a:off x="19050" y="-21120"/>
            <a:ext cx="14428470" cy="8229600"/>
            <a:chOff x="19050" y="28575"/>
            <a:chExt cx="1442847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" y="28575"/>
              <a:ext cx="5486400" cy="82296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6309360" y="648057"/>
              <a:ext cx="6586657" cy="8081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6350"/>
                </a:lnSpc>
                <a:buNone/>
              </a:pPr>
              <a:r>
                <a:rPr lang="en-US" sz="5050" b="1" kern="0" spc="-102" dirty="0">
                  <a:solidFill>
                    <a:srgbClr val="F95F88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Évolution et Expansion</a:t>
              </a:r>
              <a:endParaRPr lang="en-US" sz="50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6646783" y="1808917"/>
              <a:ext cx="30480" cy="5772507"/>
            </a:xfrm>
            <a:prstGeom prst="roundRect">
              <a:avLst>
                <a:gd name="adj" fmla="val 324000"/>
              </a:avLst>
            </a:prstGeom>
            <a:solidFill>
              <a:srgbClr val="C6BDD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Shape 2"/>
            <p:cNvSpPr/>
            <p:nvPr/>
          </p:nvSpPr>
          <p:spPr>
            <a:xfrm>
              <a:off x="6896040" y="2322552"/>
              <a:ext cx="822960" cy="30480"/>
            </a:xfrm>
            <a:prstGeom prst="roundRect">
              <a:avLst>
                <a:gd name="adj" fmla="val 324000"/>
              </a:avLst>
            </a:prstGeom>
            <a:solidFill>
              <a:srgbClr val="C6BDD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Shape 3"/>
            <p:cNvSpPr/>
            <p:nvPr/>
          </p:nvSpPr>
          <p:spPr>
            <a:xfrm>
              <a:off x="6397526" y="2073354"/>
              <a:ext cx="528995" cy="528995"/>
            </a:xfrm>
            <a:prstGeom prst="roundRect">
              <a:avLst>
                <a:gd name="adj" fmla="val 18668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 4"/>
            <p:cNvSpPr/>
            <p:nvPr/>
          </p:nvSpPr>
          <p:spPr>
            <a:xfrm>
              <a:off x="6582787" y="2143839"/>
              <a:ext cx="158353" cy="388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3050" b="1" kern="0" spc="-6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1</a:t>
              </a:r>
              <a:endParaRPr lang="en-US" sz="30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955161" y="2043946"/>
              <a:ext cx="3233023" cy="4039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2500" b="1" kern="0" spc="-5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Création</a:t>
              </a:r>
              <a:endParaRPr lang="en-US" sz="25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955161" y="2588895"/>
              <a:ext cx="5852279" cy="752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850" kern="0" spc="-37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Lancement de l'Espace Numérique pour </a:t>
              </a:r>
              <a:r>
                <a:rPr lang="en-US" sz="1850" kern="0" spc="-37" dirty="0" err="1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l'inclusion</a:t>
              </a:r>
              <a:r>
                <a:rPr lang="en-US" sz="1850" kern="0" spc="-37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numérique </a:t>
              </a:r>
              <a:r>
                <a:rPr lang="en-US" sz="1850" kern="0" spc="-37" dirty="0" err="1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en</a:t>
              </a:r>
              <a:r>
                <a:rPr lang="en-US" sz="1850" kern="0" spc="-37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2018.</a:t>
              </a:r>
              <a:endParaRPr lang="en-US" sz="18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6896040" y="4325064"/>
              <a:ext cx="822960" cy="30480"/>
            </a:xfrm>
            <a:prstGeom prst="roundRect">
              <a:avLst>
                <a:gd name="adj" fmla="val 324000"/>
              </a:avLst>
            </a:prstGeom>
            <a:solidFill>
              <a:srgbClr val="C6BDD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Shape 8"/>
            <p:cNvSpPr/>
            <p:nvPr/>
          </p:nvSpPr>
          <p:spPr>
            <a:xfrm>
              <a:off x="6397526" y="4075867"/>
              <a:ext cx="528995" cy="528995"/>
            </a:xfrm>
            <a:prstGeom prst="roundRect">
              <a:avLst>
                <a:gd name="adj" fmla="val 18668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 9"/>
            <p:cNvSpPr/>
            <p:nvPr/>
          </p:nvSpPr>
          <p:spPr>
            <a:xfrm>
              <a:off x="6555879" y="4146352"/>
              <a:ext cx="212288" cy="388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3050" b="1" kern="0" spc="-6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2</a:t>
              </a:r>
              <a:endParaRPr lang="en-US" sz="30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955161" y="4046458"/>
              <a:ext cx="3233023" cy="4039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2500" b="1" kern="0" spc="-5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École du Numérique</a:t>
              </a:r>
              <a:endParaRPr lang="en-US" sz="25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7955161" y="4591407"/>
              <a:ext cx="5852279" cy="752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850" kern="0" spc="-37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Ajout pour former jeunes et parents aux outils numériques</a:t>
              </a:r>
              <a:endParaRPr lang="en-US" sz="1850" dirty="0"/>
            </a:p>
          </p:txBody>
        </p:sp>
        <p:sp>
          <p:nvSpPr>
            <p:cNvPr id="15" name="Shape 12"/>
            <p:cNvSpPr/>
            <p:nvPr/>
          </p:nvSpPr>
          <p:spPr>
            <a:xfrm>
              <a:off x="6896040" y="6327577"/>
              <a:ext cx="822960" cy="30480"/>
            </a:xfrm>
            <a:prstGeom prst="roundRect">
              <a:avLst>
                <a:gd name="adj" fmla="val 324000"/>
              </a:avLst>
            </a:prstGeom>
            <a:solidFill>
              <a:srgbClr val="C6BDDA"/>
            </a:solidFill>
            <a:ln/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Shape 13"/>
            <p:cNvSpPr/>
            <p:nvPr/>
          </p:nvSpPr>
          <p:spPr>
            <a:xfrm>
              <a:off x="6397526" y="6088539"/>
              <a:ext cx="528995" cy="528995"/>
            </a:xfrm>
            <a:prstGeom prst="roundRect">
              <a:avLst>
                <a:gd name="adj" fmla="val 18668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 14"/>
            <p:cNvSpPr/>
            <p:nvPr/>
          </p:nvSpPr>
          <p:spPr>
            <a:xfrm>
              <a:off x="6556117" y="6148864"/>
              <a:ext cx="211812" cy="388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3050" b="1" kern="0" spc="-6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3</a:t>
              </a:r>
              <a:endParaRPr lang="en-US" sz="30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7955161" y="6082149"/>
              <a:ext cx="3233023" cy="4039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50"/>
                </a:lnSpc>
                <a:buNone/>
              </a:pPr>
              <a:r>
                <a:rPr lang="en-US" sz="2500" b="1" kern="0" spc="-51" dirty="0">
                  <a:solidFill>
                    <a:srgbClr val="272525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Gestion Scolaire</a:t>
              </a:r>
              <a:endParaRPr lang="en-US" sz="25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7955161" y="6593919"/>
              <a:ext cx="5852279" cy="752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50"/>
                </a:lnSpc>
                <a:buNone/>
              </a:pPr>
              <a:r>
                <a:rPr lang="en-US" sz="1850" kern="0" spc="-37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Prise en charge des équipements numériques des écoles</a:t>
              </a:r>
              <a:endParaRPr lang="en-US" sz="1850" dirty="0"/>
            </a:p>
          </p:txBody>
        </p:sp>
        <p:sp>
          <p:nvSpPr>
            <p:cNvPr id="20" name="Parchemin : horizontal 19">
              <a:extLst>
                <a:ext uri="{FF2B5EF4-FFF2-40B4-BE49-F238E27FC236}">
                  <a16:creationId xmlns:a16="http://schemas.microsoft.com/office/drawing/2014/main" id="{6B0E8577-B124-5F3F-1CA6-E116C51A4841}"/>
                </a:ext>
              </a:extLst>
            </p:cNvPr>
            <p:cNvSpPr/>
            <p:nvPr/>
          </p:nvSpPr>
          <p:spPr>
            <a:xfrm>
              <a:off x="12896017" y="7792720"/>
              <a:ext cx="1551503" cy="345440"/>
            </a:xfrm>
            <a:prstGeom prst="horizontalScrol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0" i="0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latin typeface="Goudy Type" panose="020F0502020204030204" pitchFamily="2" charset="0"/>
                </a:rPr>
                <a:t>© </a:t>
              </a:r>
              <a:r>
                <a:rPr lang="fr-FR" b="1" i="1" dirty="0"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94000"/>
                      </a:srgbClr>
                    </a:outerShdw>
                  </a:effectLst>
                  <a:latin typeface="Goudy Type" panose="020F0502020204030204" pitchFamily="2" charset="0"/>
                </a:rPr>
                <a:t>ABD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75356"/>
              </p:ext>
            </p:extLst>
          </p:nvPr>
        </p:nvGraphicFramePr>
        <p:xfrm>
          <a:off x="3383280" y="2011680"/>
          <a:ext cx="11247120" cy="6352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3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408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lang="fr-FR" sz="1700" dirty="0"/>
                        <a:t>Externalités positives</a:t>
                      </a:r>
                      <a:endParaRPr sz="1700" dirty="0"/>
                    </a:p>
                  </a:txBody>
                  <a:tcPr marL="109728" marR="109728" marT="54864" marB="54864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lang="fr-FR" sz="1700" dirty="0"/>
                        <a:t>Externalités Négatives</a:t>
                      </a:r>
                      <a:endParaRPr sz="1700" dirty="0"/>
                    </a:p>
                  </a:txBody>
                  <a:tcPr marL="109728" marR="109728" marT="54864" marB="54864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866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2000" b="1" kern="0" spc="-53" dirty="0">
                          <a:solidFill>
                            <a:srgbClr val="272525"/>
                          </a:solidFill>
                          <a:latin typeface="Petrona" pitchFamily="34" charset="0"/>
                          <a:ea typeface="+mn-ea"/>
                          <a:cs typeface="+mn-cs"/>
                        </a:rPr>
                        <a:t>Réduction de la fracture numérique </a:t>
                      </a:r>
                      <a:r>
                        <a:rPr lang="fr-FR" sz="2000" b="1" dirty="0"/>
                        <a:t>: </a:t>
                      </a:r>
                    </a:p>
                    <a:p>
                      <a:pPr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lang="fr-FR" sz="2000" b="1" dirty="0"/>
                    </a:p>
                    <a:p>
                      <a:pPr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fr-FR" sz="1600" b="0" i="0" u="none" strike="noStrike" kern="0" cap="none" spc="-39" normalizeH="0" baseline="0" noProof="0" dirty="0">
                          <a:ln>
                            <a:noFill/>
                          </a:ln>
                          <a:solidFill>
                            <a:srgbClr val="272525"/>
                          </a:solidFill>
                          <a:effectLst/>
                          <a:uLnTx/>
                          <a:uFillTx/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Accès facile aux outils numériques pour tous </a:t>
                      </a:r>
                      <a:endParaRPr lang="fr-FR" sz="1400" dirty="0"/>
                    </a:p>
                    <a:p>
                      <a:pPr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sz="17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2000" b="1" kern="0" spc="-53" dirty="0">
                          <a:solidFill>
                            <a:srgbClr val="272525"/>
                          </a:solidFill>
                          <a:latin typeface="Petrona" pitchFamily="34" charset="0"/>
                          <a:ea typeface="+mn-ea"/>
                          <a:cs typeface="+mn-cs"/>
                        </a:rPr>
                        <a:t>Risques de cybercriminalité : </a:t>
                      </a:r>
                    </a:p>
                    <a:p>
                      <a:pPr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L'utilisation des équipements numériques et des logiciels                               expose les utilisateurs à des risques cybersécurité</a:t>
                      </a:r>
                      <a:r>
                        <a:rPr lang="fr-FR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Vol de données</a:t>
                      </a:r>
                      <a:endParaRPr lang="fr-FR" sz="2400" dirty="0"/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lang="fr-FR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2000" b="1" kern="0" spc="-53" dirty="0">
                          <a:solidFill>
                            <a:srgbClr val="272525"/>
                          </a:solidFill>
                          <a:latin typeface="Petrona" pitchFamily="34" charset="0"/>
                          <a:ea typeface="+mn-ea"/>
                          <a:cs typeface="+mn-cs"/>
                        </a:rPr>
                        <a:t>Développement des compétences informatiques locales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lang="fr-FR" sz="1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2000" b="1" kern="0" spc="-53" dirty="0">
                          <a:solidFill>
                            <a:srgbClr val="272525"/>
                          </a:solidFill>
                          <a:latin typeface="Petrona" pitchFamily="34" charset="0"/>
                          <a:ea typeface="+mn-ea"/>
                          <a:cs typeface="+mn-cs"/>
                        </a:rPr>
                        <a:t>Obsolescence des équipements et gestion des déchets électroniques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81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Recyclage :</a:t>
                      </a:r>
                    </a:p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remise en état pour la revente à bas prix ou leur réutilisation au sein de la communauté participent à la réduction des déchets électronique.</a:t>
                      </a:r>
                    </a:p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Consommation énergétique élevée :</a:t>
                      </a:r>
                    </a:p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lang="fr-F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Les équipements numériques, les serveurs et les systèmes de gestion en réseau de l’Espace Numérique peuvent consommer beaucoup d'énergie</a:t>
                      </a:r>
                      <a:endParaRPr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Consommation énergétique accrue :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équipements numériques, les serveurs et les systèmes de     gestion en réseau                                      consommé beaucoup          d’énergie </a:t>
                      </a:r>
                    </a:p>
                    <a:p>
                      <a:pPr marL="0" algn="ctr" defTabSz="914400" rtl="0" eaLnBrk="1" latinLnBrk="0" hangingPunct="1">
                        <a:defRPr sz="1400">
                          <a:solidFill>
                            <a:srgbClr val="000000"/>
                          </a:solidFill>
                        </a:defRPr>
                      </a:pPr>
                      <a:endParaRPr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Légende : flèche vers le bas 4">
            <a:extLst>
              <a:ext uri="{FF2B5EF4-FFF2-40B4-BE49-F238E27FC236}">
                <a16:creationId xmlns:a16="http://schemas.microsoft.com/office/drawing/2014/main" id="{1093C6AC-9231-0845-8AF1-4B5A83743D8B}"/>
              </a:ext>
            </a:extLst>
          </p:cNvPr>
          <p:cNvSpPr/>
          <p:nvPr/>
        </p:nvSpPr>
        <p:spPr>
          <a:xfrm>
            <a:off x="5996940" y="953008"/>
            <a:ext cx="4892040" cy="80772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Externalités</a:t>
            </a:r>
          </a:p>
        </p:txBody>
      </p:sp>
      <p:sp>
        <p:nvSpPr>
          <p:cNvPr id="6" name="Flèche : droite rayée 5">
            <a:extLst>
              <a:ext uri="{FF2B5EF4-FFF2-40B4-BE49-F238E27FC236}">
                <a16:creationId xmlns:a16="http://schemas.microsoft.com/office/drawing/2014/main" id="{AF6B0BA6-4C1B-85A6-3329-54D7C26FA0CA}"/>
              </a:ext>
            </a:extLst>
          </p:cNvPr>
          <p:cNvSpPr/>
          <p:nvPr/>
        </p:nvSpPr>
        <p:spPr>
          <a:xfrm>
            <a:off x="13967460" y="3177541"/>
            <a:ext cx="571500" cy="278129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rayée 6">
            <a:extLst>
              <a:ext uri="{FF2B5EF4-FFF2-40B4-BE49-F238E27FC236}">
                <a16:creationId xmlns:a16="http://schemas.microsoft.com/office/drawing/2014/main" id="{4715EEBA-0483-5F5F-B933-725B50A3F2EE}"/>
              </a:ext>
            </a:extLst>
          </p:cNvPr>
          <p:cNvSpPr/>
          <p:nvPr/>
        </p:nvSpPr>
        <p:spPr>
          <a:xfrm>
            <a:off x="13357860" y="3531362"/>
            <a:ext cx="693420" cy="175260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2D44E50E-973D-21AD-3BD6-772755E6D476}"/>
              </a:ext>
            </a:extLst>
          </p:cNvPr>
          <p:cNvSpPr/>
          <p:nvPr/>
        </p:nvSpPr>
        <p:spPr>
          <a:xfrm>
            <a:off x="10900410" y="7562850"/>
            <a:ext cx="693420" cy="175260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BD2C4A0-CE0F-4717-2DE9-ED61F5D8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27" y="-30481"/>
            <a:ext cx="3440007" cy="5160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498" y="1162883"/>
            <a:ext cx="863274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 err="1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Responsabilité</a:t>
            </a:r>
            <a:r>
              <a:rPr lang="en-US" sz="4550" kern="0" spc="-9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4550" kern="0" spc="-91" dirty="0" err="1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Sociétale</a:t>
            </a:r>
            <a:r>
              <a:rPr lang="en-US" sz="4550" kern="0" spc="-9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de </a:t>
            </a:r>
            <a:r>
              <a:rPr lang="en-US" sz="4550" kern="0" spc="-91" dirty="0" err="1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l’entreprise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1851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Formation et Inclusion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795117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Offre de formations continues pour le personnel. Ateliers gratuits pour réduire la fracture numérique.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185160"/>
            <a:ext cx="325302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Bien-être et Communauté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281136" y="371713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Environnement de travail flexible et adapté. Organisation d'événements communautaires sur les enjeux du numérique. Partenariats avec les écoles et associations locales.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68793" y="5661542"/>
            <a:ext cx="30288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Innovation et Durabilité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023164" y="6105134"/>
            <a:ext cx="5252720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Initiatives de recyclage du matériel </a:t>
            </a:r>
            <a:r>
              <a:rPr lang="en-US" sz="1900" kern="0" spc="-3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informatique</a:t>
            </a: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kern="0" spc="-3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Sensibilisation</a:t>
            </a: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à la gestion responsable des déchets électroniques.</a:t>
            </a:r>
            <a:endParaRPr lang="en-US" sz="190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1F4995C-59D8-792A-3D68-DE869E6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8128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7585"/>
            <a:ext cx="8654058" cy="847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kern="0" spc="-107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Sécurité et Conformité RGPD</a:t>
            </a:r>
            <a:endParaRPr lang="en-US" sz="5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89" y="2017514"/>
            <a:ext cx="6267926" cy="3873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2489" y="6199346"/>
            <a:ext cx="3521154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Protection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62489" y="6770608"/>
            <a:ext cx="6267926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Utilisation de Webkiosk pour effacement après chaque session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985" y="2017514"/>
            <a:ext cx="6267926" cy="3873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4735" y="6020970"/>
            <a:ext cx="3829090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fr-FR" sz="2650" b="1" kern="0" spc="-53" dirty="0">
                <a:solidFill>
                  <a:srgbClr val="272525"/>
                </a:solidFill>
                <a:latin typeface="Petrona" pitchFamily="34" charset="0"/>
              </a:rPr>
              <a:t>Collecte et traitement minimisés des données</a:t>
            </a:r>
            <a:endParaRPr lang="en-US" sz="2650" b="1" kern="0" spc="-53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15200" y="6573440"/>
            <a:ext cx="6267926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fr-FR" sz="2000" dirty="0"/>
              <a:t>L'Espace Numérique collecte uniquement les données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fr-FR" sz="2000" dirty="0"/>
              <a:t> nécessaires à l'utilisation des services proposés (par exemple,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fr-FR" sz="2000" dirty="0"/>
              <a:t> nom, adresse e-mail pour la création d'un compte utilisateur)</a:t>
            </a:r>
            <a:endParaRPr lang="en-US" sz="1900" kern="0" spc="-39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9" name="Parchemin : horizontal 8">
            <a:extLst>
              <a:ext uri="{FF2B5EF4-FFF2-40B4-BE49-F238E27FC236}">
                <a16:creationId xmlns:a16="http://schemas.microsoft.com/office/drawing/2014/main" id="{965AA1D6-2F73-4343-2AB3-0CF291DFC74F}"/>
              </a:ext>
            </a:extLst>
          </p:cNvPr>
          <p:cNvSpPr/>
          <p:nvPr/>
        </p:nvSpPr>
        <p:spPr>
          <a:xfrm>
            <a:off x="12862560" y="7680960"/>
            <a:ext cx="1635760" cy="47752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Goudy Type" panose="020F0502020204030204" pitchFamily="2" charset="0"/>
              </a:rPr>
              <a:t>© </a:t>
            </a:r>
            <a:r>
              <a:rPr lang="fr-FR" b="1" i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Goudy Type" panose="020F0502020204030204" pitchFamily="2" charset="0"/>
              </a:rPr>
              <a:t>ABD</a:t>
            </a:r>
            <a:endParaRPr lang="fr-FR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50800" dir="5400000" algn="ctr" rotWithShape="0">
                  <a:srgbClr val="000000">
                    <a:alpha val="94000"/>
                  </a:srgbClr>
                </a:outerShdw>
              </a:effectLst>
              <a:latin typeface="Goudy Type" panose="020F050202020403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299621"/>
            <a:ext cx="6570345" cy="821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50"/>
              </a:lnSpc>
              <a:buNone/>
            </a:pPr>
            <a:r>
              <a:rPr lang="fr-FR" sz="7200" b="1" kern="0" spc="-103" dirty="0">
                <a:solidFill>
                  <a:srgbClr val="F95F88"/>
                </a:solidFill>
                <a:latin typeface="Petrona" pitchFamily="34" charset="0"/>
              </a:rPr>
              <a:t>SWOT</a:t>
            </a:r>
            <a:r>
              <a:rPr lang="en-US" sz="7200" b="1" kern="0" spc="-103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</a:t>
            </a:r>
            <a:endParaRPr lang="en-US" sz="7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55" y="944156"/>
            <a:ext cx="1194554" cy="19113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9108" y="1426389"/>
            <a:ext cx="3801070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fr-FR" sz="2550" b="1" kern="0" spc="-52" dirty="0">
                <a:solidFill>
                  <a:srgbClr val="272525"/>
                </a:solidFill>
                <a:latin typeface="Petrona" pitchFamily="34" charset="0"/>
              </a:rPr>
              <a:t>Forces</a:t>
            </a:r>
            <a:endParaRPr lang="en-US" sz="2550" b="1" kern="0" spc="-52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89108" y="1979056"/>
            <a:ext cx="5918716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1850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Accès gratuit, inclusion pour tous.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87" y="2756470"/>
            <a:ext cx="1194554" cy="19113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9108" y="2871673"/>
            <a:ext cx="3660100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fr-FR" sz="2550" b="1" kern="0" spc="-52" dirty="0">
                <a:solidFill>
                  <a:srgbClr val="272525"/>
                </a:solidFill>
                <a:latin typeface="Petrona" pitchFamily="34" charset="0"/>
              </a:rPr>
              <a:t>Faiblesses</a:t>
            </a:r>
            <a:endParaRPr lang="en-US" sz="2550" b="1" kern="0" spc="-52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389108" y="3407277"/>
            <a:ext cx="5918716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fr-FR" sz="1850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Ressources limitées, dépendance au financement public</a:t>
            </a:r>
            <a:endParaRPr lang="en-US" sz="1850" kern="0" spc="-38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402" y="4517475"/>
            <a:ext cx="1194554" cy="19113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89108" y="4542388"/>
            <a:ext cx="3999071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fr-FR" sz="2550" b="1" kern="0" spc="-52" dirty="0">
                <a:solidFill>
                  <a:srgbClr val="272525"/>
                </a:solidFill>
                <a:latin typeface="Petrona" pitchFamily="34" charset="0"/>
              </a:rPr>
              <a:t>Opportunités</a:t>
            </a:r>
            <a:endParaRPr lang="en-US" sz="2550" b="1" kern="0" spc="-52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389108" y="5099120"/>
            <a:ext cx="5918716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fr-FR" sz="1850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Expansion avec les nouvelles technologies(IA, réalité virtuelle, impression 3D), nouveaux partenariats (HP, Facebook, …).</a:t>
            </a:r>
            <a:endParaRPr lang="en-US" sz="1850" kern="0" spc="-38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D5D2F9FF-3277-2CE1-76A7-0277184FC05A}"/>
              </a:ext>
            </a:extLst>
          </p:cNvPr>
          <p:cNvSpPr/>
          <p:nvPr/>
        </p:nvSpPr>
        <p:spPr>
          <a:xfrm>
            <a:off x="2527043" y="6585699"/>
            <a:ext cx="3999071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fr-FR" sz="2550" b="1" kern="0" spc="-52" dirty="0">
                <a:solidFill>
                  <a:srgbClr val="272525"/>
                </a:solidFill>
                <a:latin typeface="Petrona" pitchFamily="34" charset="0"/>
              </a:rPr>
              <a:t>Menaces : </a:t>
            </a:r>
            <a:endParaRPr lang="en-US" sz="2550" b="1" kern="0" spc="-52" dirty="0">
              <a:solidFill>
                <a:srgbClr val="272525"/>
              </a:solidFill>
              <a:latin typeface="Petrona" pitchFamily="3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234EE1CD-B145-06EF-2B31-39B34AE71D4F}"/>
              </a:ext>
            </a:extLst>
          </p:cNvPr>
          <p:cNvSpPr/>
          <p:nvPr/>
        </p:nvSpPr>
        <p:spPr>
          <a:xfrm>
            <a:off x="2527043" y="7159093"/>
            <a:ext cx="5918716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1850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Risques d’attaque cyber sur les équipements public</a:t>
            </a:r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BC7B89B5-1667-C9F4-E36F-5707E1B92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55" y="6333535"/>
            <a:ext cx="1194554" cy="1911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11402</TotalTime>
  <Words>413</Words>
  <Application>Microsoft Office PowerPoint</Application>
  <PresentationFormat>Personnalisé</PresentationFormat>
  <Paragraphs>532</Paragraphs>
  <Slides>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Goudy Type</vt:lpstr>
      <vt:lpstr>Inter</vt:lpstr>
      <vt:lpstr>Source Sans Pro</vt:lpstr>
      <vt:lpstr>Calibri</vt:lpstr>
      <vt:lpstr>Arial</vt:lpstr>
      <vt:lpstr>Petrona</vt:lpstr>
      <vt:lpstr>Source Serif Pro Semi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ABDOU FOFANA</cp:lastModifiedBy>
  <cp:revision>7</cp:revision>
  <dcterms:created xsi:type="dcterms:W3CDTF">2024-09-16T21:01:54Z</dcterms:created>
  <dcterms:modified xsi:type="dcterms:W3CDTF">2024-11-16T11:59:10Z</dcterms:modified>
</cp:coreProperties>
</file>